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Ex1.xml" ContentType="application/vnd.ms-office.chartex+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p:scale>
          <a:sx n="60" d="100"/>
          <a:sy n="60" d="100"/>
        </p:scale>
        <p:origin x="504" y="6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Sheet1!$A$2:$A$77</cx:f>
        <cx:lvl ptCount="76" formatCode="General">
          <cx:pt idx="0">1</cx:pt>
          <cx:pt idx="1">3</cx:pt>
          <cx:pt idx="2">3</cx:pt>
          <cx:pt idx="3">3</cx:pt>
          <cx:pt idx="4">5</cx:pt>
          <cx:pt idx="5">6</cx:pt>
          <cx:pt idx="6">6</cx:pt>
          <cx:pt idx="7">6</cx:pt>
          <cx:pt idx="8">7</cx:pt>
          <cx:pt idx="9">8</cx:pt>
          <cx:pt idx="10">8</cx:pt>
          <cx:pt idx="11">9</cx:pt>
          <cx:pt idx="12">9</cx:pt>
          <cx:pt idx="13">9</cx:pt>
          <cx:pt idx="14">9</cx:pt>
          <cx:pt idx="15">9</cx:pt>
          <cx:pt idx="16">10</cx:pt>
          <cx:pt idx="17">10</cx:pt>
          <cx:pt idx="18">10</cx:pt>
          <cx:pt idx="19">10</cx:pt>
          <cx:pt idx="20">10</cx:pt>
          <cx:pt idx="21">10</cx:pt>
          <cx:pt idx="22">11</cx:pt>
          <cx:pt idx="23">11</cx:pt>
          <cx:pt idx="24">11</cx:pt>
          <cx:pt idx="25">11</cx:pt>
          <cx:pt idx="26">11</cx:pt>
          <cx:pt idx="27">11</cx:pt>
          <cx:pt idx="28">12</cx:pt>
          <cx:pt idx="29">12</cx:pt>
          <cx:pt idx="30">12</cx:pt>
          <cx:pt idx="31">12</cx:pt>
          <cx:pt idx="32">12</cx:pt>
          <cx:pt idx="33">12</cx:pt>
          <cx:pt idx="34">13</cx:pt>
          <cx:pt idx="35">13</cx:pt>
          <cx:pt idx="36">13</cx:pt>
          <cx:pt idx="37">13</cx:pt>
          <cx:pt idx="38">13</cx:pt>
          <cx:pt idx="39">14</cx:pt>
          <cx:pt idx="40">14</cx:pt>
          <cx:pt idx="41">14</cx:pt>
          <cx:pt idx="42">14</cx:pt>
          <cx:pt idx="43">14</cx:pt>
          <cx:pt idx="44">14</cx:pt>
          <cx:pt idx="45">15</cx:pt>
          <cx:pt idx="46">15</cx:pt>
          <cx:pt idx="47">15</cx:pt>
          <cx:pt idx="48">15</cx:pt>
          <cx:pt idx="49">15</cx:pt>
          <cx:pt idx="50">15</cx:pt>
          <cx:pt idx="51">15</cx:pt>
          <cx:pt idx="52">15</cx:pt>
          <cx:pt idx="53">16</cx:pt>
          <cx:pt idx="54">16</cx:pt>
          <cx:pt idx="55">16</cx:pt>
          <cx:pt idx="56">16</cx:pt>
          <cx:pt idx="57">17</cx:pt>
          <cx:pt idx="58">17</cx:pt>
          <cx:pt idx="59">17</cx:pt>
          <cx:pt idx="60">17</cx:pt>
          <cx:pt idx="61">17</cx:pt>
          <cx:pt idx="62">17</cx:pt>
          <cx:pt idx="63">18</cx:pt>
          <cx:pt idx="64">18</cx:pt>
          <cx:pt idx="65">18</cx:pt>
          <cx:pt idx="66">18</cx:pt>
          <cx:pt idx="67">19</cx:pt>
          <cx:pt idx="68">19</cx:pt>
          <cx:pt idx="69">19</cx:pt>
          <cx:pt idx="70">20</cx:pt>
          <cx:pt idx="71">21</cx:pt>
          <cx:pt idx="72">22</cx:pt>
          <cx:pt idx="73">22</cx:pt>
          <cx:pt idx="74">24</cx:pt>
          <cx:pt idx="75">24</cx:pt>
        </cx:lvl>
      </cx:numDim>
    </cx:data>
  </cx:chartData>
  <cx:chart>
    <cx:plotArea>
      <cx:plotAreaRegion>
        <cx:series layoutId="clusteredColumn" uniqueId="{A86188B4-4E7B-486B-B3CF-CFD054092EB1}">
          <cx:tx>
            <cx:txData>
              <cx:f>Sheet1!$A$1</cx:f>
              <cx:v>annual count</cx:v>
            </cx:txData>
          </cx:tx>
          <cx:dataId val="0"/>
          <cx:layoutPr>
            <cx:binning intervalClosed="r"/>
          </cx:layoutPr>
        </cx:series>
      </cx:plotAreaRegion>
      <cx:axis id="0">
        <cx:catScaling gapWidth="0"/>
        <cx:title>
          <cx:tx>
            <cx:rich>
              <a:bodyPr spcFirstLastPara="1" vertOverflow="ellipsis" wrap="square" lIns="0" tIns="0" rIns="0" bIns="0" anchor="ctr" anchorCtr="1"/>
              <a:lstStyle/>
              <a:p>
                <a:pPr algn="ctr">
                  <a:defRPr/>
                </a:pPr>
                <a:r>
                  <a:rPr lang="en-US" dirty="0" smtClean="0"/>
                  <a:t>Years monitored</a:t>
                </a:r>
                <a:endParaRPr lang="en-US" dirty="0"/>
              </a:p>
            </cx:rich>
          </cx:tx>
        </cx:title>
        <cx:tickLabels/>
      </cx:axis>
      <cx:axis id="1">
        <cx:valScaling/>
        <cx:title>
          <cx:tx>
            <cx:rich>
              <a:bodyPr spcFirstLastPara="1" vertOverflow="ellipsis" wrap="square" lIns="0" tIns="0" rIns="0" bIns="0" anchor="ctr" anchorCtr="1"/>
              <a:lstStyle/>
              <a:p>
                <a:pPr algn="ctr">
                  <a:defRPr/>
                </a:pPr>
                <a:r>
                  <a:rPr lang="en-US" dirty="0" smtClean="0"/>
                  <a:t>Counts of time series</a:t>
                </a:r>
                <a:endParaRPr lang="en-US" dirty="0"/>
              </a:p>
            </cx:rich>
          </cx:tx>
        </cx:title>
        <cx:majorGridlines/>
        <cx:tickLabels/>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a:solidFill>
          <a:schemeClr val="tx1">
            <a:lumMod val="15000"/>
            <a:lumOff val="85000"/>
            <a:lumOff val="10000"/>
          </a:schemeClr>
        </a:solidFill>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EE45ADC-FD14-4097-BD0F-DBC94222A204}" type="datetimeFigureOut">
              <a:rPr lang="en-GB" smtClean="0"/>
              <a:t>14/10/2020</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A34FB89-B7FE-4570-A854-0E0E3665CD2F}" type="slidenum">
              <a:rPr lang="en-GB" smtClean="0"/>
              <a:t>‹#›</a:t>
            </a:fld>
            <a:endParaRPr lang="en-GB"/>
          </a:p>
        </p:txBody>
      </p:sp>
    </p:spTree>
    <p:extLst>
      <p:ext uri="{BB962C8B-B14F-4D97-AF65-F5344CB8AC3E}">
        <p14:creationId xmlns:p14="http://schemas.microsoft.com/office/powerpoint/2010/main" val="327768657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15A576-D01C-411E-89F8-B6DA267B1115}" type="datetimeFigureOut">
              <a:rPr lang="en-GB" smtClean="0"/>
              <a:t>14/10/2020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16026B-B553-40AD-9739-126746FEA859}" type="slidenum">
              <a:rPr lang="en-GB" smtClean="0"/>
              <a:t>‹#›</a:t>
            </a:fld>
            <a:endParaRPr lang="en-GB"/>
          </a:p>
        </p:txBody>
      </p:sp>
    </p:spTree>
    <p:extLst>
      <p:ext uri="{BB962C8B-B14F-4D97-AF65-F5344CB8AC3E}">
        <p14:creationId xmlns:p14="http://schemas.microsoft.com/office/powerpoint/2010/main" val="422973206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2B417C9-2D42-42CF-AA3E-443A070046C1}" type="datetimeFigureOut">
              <a:rPr lang="en-GB" smtClean="0"/>
              <a:t>14/10/2020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B1F1FD-5874-4E57-B7CA-41AD521C0407}" type="slidenum">
              <a:rPr lang="en-GB" smtClean="0"/>
              <a:t>‹#›</a:t>
            </a:fld>
            <a:endParaRPr lang="en-GB"/>
          </a:p>
        </p:txBody>
      </p:sp>
    </p:spTree>
    <p:extLst>
      <p:ext uri="{BB962C8B-B14F-4D97-AF65-F5344CB8AC3E}">
        <p14:creationId xmlns:p14="http://schemas.microsoft.com/office/powerpoint/2010/main" val="446994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2B417C9-2D42-42CF-AA3E-443A070046C1}" type="datetimeFigureOut">
              <a:rPr lang="en-GB" smtClean="0"/>
              <a:t>14/10/2020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B1F1FD-5874-4E57-B7CA-41AD521C0407}" type="slidenum">
              <a:rPr lang="en-GB" smtClean="0"/>
              <a:t>‹#›</a:t>
            </a:fld>
            <a:endParaRPr lang="en-GB"/>
          </a:p>
        </p:txBody>
      </p:sp>
    </p:spTree>
    <p:extLst>
      <p:ext uri="{BB962C8B-B14F-4D97-AF65-F5344CB8AC3E}">
        <p14:creationId xmlns:p14="http://schemas.microsoft.com/office/powerpoint/2010/main" val="1105300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2B417C9-2D42-42CF-AA3E-443A070046C1}" type="datetimeFigureOut">
              <a:rPr lang="en-GB" smtClean="0"/>
              <a:t>14/10/2020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B1F1FD-5874-4E57-B7CA-41AD521C0407}" type="slidenum">
              <a:rPr lang="en-GB" smtClean="0"/>
              <a:t>‹#›</a:t>
            </a:fld>
            <a:endParaRPr lang="en-GB"/>
          </a:p>
        </p:txBody>
      </p:sp>
    </p:spTree>
    <p:extLst>
      <p:ext uri="{BB962C8B-B14F-4D97-AF65-F5344CB8AC3E}">
        <p14:creationId xmlns:p14="http://schemas.microsoft.com/office/powerpoint/2010/main" val="672500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2B417C9-2D42-42CF-AA3E-443A070046C1}" type="datetimeFigureOut">
              <a:rPr lang="en-GB" smtClean="0"/>
              <a:t>14/10/2020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B1F1FD-5874-4E57-B7CA-41AD521C0407}" type="slidenum">
              <a:rPr lang="en-GB" smtClean="0"/>
              <a:t>‹#›</a:t>
            </a:fld>
            <a:endParaRPr lang="en-GB"/>
          </a:p>
        </p:txBody>
      </p:sp>
    </p:spTree>
    <p:extLst>
      <p:ext uri="{BB962C8B-B14F-4D97-AF65-F5344CB8AC3E}">
        <p14:creationId xmlns:p14="http://schemas.microsoft.com/office/powerpoint/2010/main" val="310649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2B417C9-2D42-42CF-AA3E-443A070046C1}" type="datetimeFigureOut">
              <a:rPr lang="en-GB" smtClean="0"/>
              <a:t>14/10/2020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AB1F1FD-5874-4E57-B7CA-41AD521C0407}" type="slidenum">
              <a:rPr lang="en-GB" smtClean="0"/>
              <a:t>‹#›</a:t>
            </a:fld>
            <a:endParaRPr lang="en-GB"/>
          </a:p>
        </p:txBody>
      </p:sp>
    </p:spTree>
    <p:extLst>
      <p:ext uri="{BB962C8B-B14F-4D97-AF65-F5344CB8AC3E}">
        <p14:creationId xmlns:p14="http://schemas.microsoft.com/office/powerpoint/2010/main" val="214108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2B417C9-2D42-42CF-AA3E-443A070046C1}" type="datetimeFigureOut">
              <a:rPr lang="en-GB" smtClean="0"/>
              <a:t>14/10/2020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AB1F1FD-5874-4E57-B7CA-41AD521C0407}" type="slidenum">
              <a:rPr lang="en-GB" smtClean="0"/>
              <a:t>‹#›</a:t>
            </a:fld>
            <a:endParaRPr lang="en-GB"/>
          </a:p>
        </p:txBody>
      </p:sp>
    </p:spTree>
    <p:extLst>
      <p:ext uri="{BB962C8B-B14F-4D97-AF65-F5344CB8AC3E}">
        <p14:creationId xmlns:p14="http://schemas.microsoft.com/office/powerpoint/2010/main" val="2629035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B417C9-2D42-42CF-AA3E-443A070046C1}" type="datetimeFigureOut">
              <a:rPr lang="en-GB" smtClean="0"/>
              <a:t>14/10/2020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AB1F1FD-5874-4E57-B7CA-41AD521C0407}" type="slidenum">
              <a:rPr lang="en-GB" smtClean="0"/>
              <a:t>‹#›</a:t>
            </a:fld>
            <a:endParaRPr lang="en-GB"/>
          </a:p>
        </p:txBody>
      </p:sp>
    </p:spTree>
    <p:extLst>
      <p:ext uri="{BB962C8B-B14F-4D97-AF65-F5344CB8AC3E}">
        <p14:creationId xmlns:p14="http://schemas.microsoft.com/office/powerpoint/2010/main" val="2587980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2B417C9-2D42-42CF-AA3E-443A070046C1}" type="datetimeFigureOut">
              <a:rPr lang="en-GB" smtClean="0"/>
              <a:t>14/10/2020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B1F1FD-5874-4E57-B7CA-41AD521C0407}" type="slidenum">
              <a:rPr lang="en-GB" smtClean="0"/>
              <a:t>‹#›</a:t>
            </a:fld>
            <a:endParaRPr lang="en-GB"/>
          </a:p>
        </p:txBody>
      </p:sp>
    </p:spTree>
    <p:extLst>
      <p:ext uri="{BB962C8B-B14F-4D97-AF65-F5344CB8AC3E}">
        <p14:creationId xmlns:p14="http://schemas.microsoft.com/office/powerpoint/2010/main" val="2518737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2B417C9-2D42-42CF-AA3E-443A070046C1}" type="datetimeFigureOut">
              <a:rPr lang="en-GB" smtClean="0"/>
              <a:t>14/10/2020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B1F1FD-5874-4E57-B7CA-41AD521C0407}" type="slidenum">
              <a:rPr lang="en-GB" smtClean="0"/>
              <a:t>‹#›</a:t>
            </a:fld>
            <a:endParaRPr lang="en-GB"/>
          </a:p>
        </p:txBody>
      </p:sp>
    </p:spTree>
    <p:extLst>
      <p:ext uri="{BB962C8B-B14F-4D97-AF65-F5344CB8AC3E}">
        <p14:creationId xmlns:p14="http://schemas.microsoft.com/office/powerpoint/2010/main" val="1424601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2B417C9-2D42-42CF-AA3E-443A070046C1}" type="datetimeFigureOut">
              <a:rPr lang="en-GB" smtClean="0"/>
              <a:t>14/10/2020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B1F1FD-5874-4E57-B7CA-41AD521C0407}" type="slidenum">
              <a:rPr lang="en-GB" smtClean="0"/>
              <a:t>‹#›</a:t>
            </a:fld>
            <a:endParaRPr lang="en-GB"/>
          </a:p>
        </p:txBody>
      </p:sp>
    </p:spTree>
    <p:extLst>
      <p:ext uri="{BB962C8B-B14F-4D97-AF65-F5344CB8AC3E}">
        <p14:creationId xmlns:p14="http://schemas.microsoft.com/office/powerpoint/2010/main" val="937904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2B417C9-2D42-42CF-AA3E-443A070046C1}" type="datetimeFigureOut">
              <a:rPr lang="en-GB" smtClean="0"/>
              <a:t>14/10/2020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B1F1FD-5874-4E57-B7CA-41AD521C0407}" type="slidenum">
              <a:rPr lang="en-GB" smtClean="0"/>
              <a:t>‹#›</a:t>
            </a:fld>
            <a:endParaRPr lang="en-GB"/>
          </a:p>
        </p:txBody>
      </p:sp>
    </p:spTree>
    <p:extLst>
      <p:ext uri="{BB962C8B-B14F-4D97-AF65-F5344CB8AC3E}">
        <p14:creationId xmlns:p14="http://schemas.microsoft.com/office/powerpoint/2010/main" val="1301541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B417C9-2D42-42CF-AA3E-443A070046C1}" type="datetimeFigureOut">
              <a:rPr lang="en-GB" smtClean="0"/>
              <a:t>14/10/2020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B1F1FD-5874-4E57-B7CA-41AD521C0407}" type="slidenum">
              <a:rPr lang="en-GB" smtClean="0"/>
              <a:t>‹#›</a:t>
            </a:fld>
            <a:endParaRPr lang="en-GB"/>
          </a:p>
        </p:txBody>
      </p:sp>
    </p:spTree>
    <p:extLst>
      <p:ext uri="{BB962C8B-B14F-4D97-AF65-F5344CB8AC3E}">
        <p14:creationId xmlns:p14="http://schemas.microsoft.com/office/powerpoint/2010/main" val="41499635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4/relationships/chartEx" Target="../charts/chartEx1.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77296"/>
            <a:ext cx="9144000" cy="2387600"/>
          </a:xfrm>
        </p:spPr>
        <p:txBody>
          <a:bodyPr>
            <a:normAutofit fontScale="90000"/>
          </a:bodyPr>
          <a:lstStyle/>
          <a:p>
            <a:r>
              <a:rPr lang="en-US" dirty="0" smtClean="0"/>
              <a:t>Trends in Amphibian Occupancy in the United States</a:t>
            </a:r>
            <a:endParaRPr lang="en-GB" dirty="0"/>
          </a:p>
        </p:txBody>
      </p:sp>
      <p:sp>
        <p:nvSpPr>
          <p:cNvPr id="3" name="Subtitle 2"/>
          <p:cNvSpPr>
            <a:spLocks noGrp="1"/>
          </p:cNvSpPr>
          <p:nvPr>
            <p:ph type="subTitle" idx="1"/>
          </p:nvPr>
        </p:nvSpPr>
        <p:spPr>
          <a:xfrm>
            <a:off x="1524000" y="2764896"/>
            <a:ext cx="9144000" cy="2798762"/>
          </a:xfrm>
        </p:spPr>
        <p:txBody>
          <a:bodyPr>
            <a:normAutofit fontScale="85000" lnSpcReduction="20000"/>
          </a:bodyPr>
          <a:lstStyle/>
          <a:p>
            <a:endParaRPr lang="en-US" dirty="0" smtClean="0"/>
          </a:p>
          <a:p>
            <a:r>
              <a:rPr lang="en-US" dirty="0" smtClean="0"/>
              <a:t>Authors; Michael J. Adams, David A. Miller, Erin Muths, Paul Stephen Corn, Evan H. Campbell Grant, Larissa L. Bailey, Gary M. Fellers, Robert N. Fisher, Walter J. sadinski, Hard Waddle, Susan C. Walls.</a:t>
            </a:r>
          </a:p>
          <a:p>
            <a:endParaRPr lang="en-US" dirty="0"/>
          </a:p>
          <a:p>
            <a:r>
              <a:rPr lang="en-US" dirty="0" smtClean="0"/>
              <a:t>Sources include; Adams MJ, Miller DAW, Muths E, Corn PS, Grant EHC, et al (2013)/ journal.pone.0064347      </a:t>
            </a:r>
          </a:p>
          <a:p>
            <a:r>
              <a:rPr lang="en-US" dirty="0" smtClean="0"/>
              <a:t>Editor: Han Y. H. Chen, Lakehead University </a:t>
            </a:r>
          </a:p>
          <a:p>
            <a:r>
              <a:rPr lang="en-US" dirty="0" smtClean="0"/>
              <a:t>  published May22, 2013</a:t>
            </a:r>
          </a:p>
          <a:p>
            <a:endParaRPr lang="en-US" dirty="0" smtClean="0"/>
          </a:p>
          <a:p>
            <a:endParaRPr lang="en-GB" dirty="0"/>
          </a:p>
        </p:txBody>
      </p:sp>
    </p:spTree>
    <p:extLst>
      <p:ext uri="{BB962C8B-B14F-4D97-AF65-F5344CB8AC3E}">
        <p14:creationId xmlns:p14="http://schemas.microsoft.com/office/powerpoint/2010/main" val="1336165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smtClean="0"/>
              <a:t>   </a:t>
            </a:r>
            <a:r>
              <a:rPr lang="en-US" sz="8000" b="1" dirty="0" smtClean="0"/>
              <a:t>Purpose of the study: </a:t>
            </a:r>
            <a:endParaRPr lang="en-GB" sz="8000" b="1" dirty="0"/>
          </a:p>
        </p:txBody>
      </p:sp>
      <p:sp>
        <p:nvSpPr>
          <p:cNvPr id="3" name="Content Placeholder 2"/>
          <p:cNvSpPr>
            <a:spLocks noGrp="1"/>
          </p:cNvSpPr>
          <p:nvPr>
            <p:ph idx="1"/>
          </p:nvPr>
        </p:nvSpPr>
        <p:spPr>
          <a:xfrm>
            <a:off x="838200" y="1825625"/>
            <a:ext cx="10515600" cy="3179512"/>
          </a:xfrm>
        </p:spPr>
        <p:txBody>
          <a:bodyPr>
            <a:normAutofit lnSpcReduction="10000"/>
          </a:bodyPr>
          <a:lstStyle/>
          <a:p>
            <a:pPr marL="0" indent="0">
              <a:buNone/>
            </a:pPr>
            <a:endParaRPr lang="en-US" dirty="0" smtClean="0"/>
          </a:p>
          <a:p>
            <a:pPr marL="0" indent="0">
              <a:buNone/>
            </a:pPr>
            <a:r>
              <a:rPr lang="en-US" sz="4800" dirty="0" smtClean="0"/>
              <a:t>To analyze the rate of change in the probability that amphibians occupy ponds and other comparable habitat features across the United states</a:t>
            </a:r>
            <a:endParaRPr lang="en-GB" sz="4800" dirty="0"/>
          </a:p>
        </p:txBody>
      </p:sp>
      <p:sp>
        <p:nvSpPr>
          <p:cNvPr id="4" name="Footer Placeholder 3"/>
          <p:cNvSpPr>
            <a:spLocks noGrp="1"/>
          </p:cNvSpPr>
          <p:nvPr>
            <p:ph type="ftr" sz="quarter" idx="11"/>
          </p:nvPr>
        </p:nvSpPr>
        <p:spPr>
          <a:xfrm>
            <a:off x="1166648" y="5632704"/>
            <a:ext cx="10668000" cy="1088771"/>
          </a:xfrm>
        </p:spPr>
        <p:txBody>
          <a:bodyPr/>
          <a:lstStyle/>
          <a:p>
            <a:r>
              <a:rPr lang="en-US" dirty="0" smtClean="0"/>
              <a:t>The study  critically analysis how the amphibians extinction is over rated and through using the available data from trusted sources such as International Union for Conservation of Nature, the situation is analyzed as it is without biasness.</a:t>
            </a:r>
            <a:endParaRPr lang="en-GB" dirty="0"/>
          </a:p>
        </p:txBody>
      </p:sp>
    </p:spTree>
    <p:extLst>
      <p:ext uri="{BB962C8B-B14F-4D97-AF65-F5344CB8AC3E}">
        <p14:creationId xmlns:p14="http://schemas.microsoft.com/office/powerpoint/2010/main" val="2339850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          Outline:</a:t>
            </a:r>
            <a:endParaRPr lang="en-GB" sz="6600" b="1" dirty="0"/>
          </a:p>
        </p:txBody>
      </p:sp>
      <p:sp>
        <p:nvSpPr>
          <p:cNvPr id="3" name="Content Placeholder 2"/>
          <p:cNvSpPr>
            <a:spLocks noGrp="1"/>
          </p:cNvSpPr>
          <p:nvPr>
            <p:ph idx="1"/>
          </p:nvPr>
        </p:nvSpPr>
        <p:spPr>
          <a:xfrm>
            <a:off x="838200" y="1502978"/>
            <a:ext cx="10515600" cy="3728053"/>
          </a:xfrm>
        </p:spPr>
        <p:txBody>
          <a:bodyPr>
            <a:normAutofit fontScale="92500" lnSpcReduction="10000"/>
          </a:bodyPr>
          <a:lstStyle/>
          <a:p>
            <a:pPr>
              <a:buFont typeface="Wingdings" panose="05000000000000000000" pitchFamily="2" charset="2"/>
              <a:buChar char="ü"/>
            </a:pPr>
            <a:endParaRPr lang="en-US" dirty="0" smtClean="0"/>
          </a:p>
          <a:p>
            <a:pPr>
              <a:buFont typeface="Wingdings" panose="05000000000000000000" pitchFamily="2" charset="2"/>
              <a:buChar char="ü"/>
            </a:pPr>
            <a:r>
              <a:rPr lang="en-US" sz="4800" dirty="0" smtClean="0"/>
              <a:t>Introduction</a:t>
            </a:r>
          </a:p>
          <a:p>
            <a:pPr>
              <a:buFont typeface="Wingdings" panose="05000000000000000000" pitchFamily="2" charset="2"/>
              <a:buChar char="ü"/>
            </a:pPr>
            <a:r>
              <a:rPr lang="en-US" sz="4800" dirty="0" smtClean="0"/>
              <a:t>Methods </a:t>
            </a:r>
          </a:p>
          <a:p>
            <a:pPr>
              <a:buFont typeface="Wingdings" panose="05000000000000000000" pitchFamily="2" charset="2"/>
              <a:buChar char="ü"/>
            </a:pPr>
            <a:r>
              <a:rPr lang="en-US" sz="4800" dirty="0" smtClean="0"/>
              <a:t>Results </a:t>
            </a:r>
          </a:p>
          <a:p>
            <a:pPr>
              <a:buFont typeface="Wingdings" panose="05000000000000000000" pitchFamily="2" charset="2"/>
              <a:buChar char="ü"/>
            </a:pPr>
            <a:r>
              <a:rPr lang="en-US" sz="4800" dirty="0" smtClean="0"/>
              <a:t>Discussion</a:t>
            </a:r>
          </a:p>
          <a:p>
            <a:pPr>
              <a:buFont typeface="Wingdings" panose="05000000000000000000" pitchFamily="2" charset="2"/>
              <a:buChar char="ü"/>
            </a:pPr>
            <a:r>
              <a:rPr lang="en-US" sz="4800" dirty="0" smtClean="0"/>
              <a:t>Conclusion </a:t>
            </a:r>
            <a:endParaRPr lang="en-GB" sz="4800" dirty="0"/>
          </a:p>
        </p:txBody>
      </p:sp>
      <p:sp>
        <p:nvSpPr>
          <p:cNvPr id="4" name="Footer Placeholder 3"/>
          <p:cNvSpPr>
            <a:spLocks noGrp="1"/>
          </p:cNvSpPr>
          <p:nvPr>
            <p:ph type="ftr" sz="quarter" idx="11"/>
          </p:nvPr>
        </p:nvSpPr>
        <p:spPr>
          <a:xfrm>
            <a:off x="935421" y="5570484"/>
            <a:ext cx="10920247" cy="1150992"/>
          </a:xfrm>
        </p:spPr>
        <p:txBody>
          <a:bodyPr/>
          <a:lstStyle/>
          <a:p>
            <a:r>
              <a:rPr lang="en-US" sz="1400" dirty="0" smtClean="0"/>
              <a:t>The introduction covers the brief history of how an alert for the declining amphibians was discovered, the method used depended on the estimates of occupancy that were available at armi.usgs.gov., consequently the results discussed were from 2002 to 2003 hence enabling the study to come to a more suitable conclusion since there was reliable data</a:t>
            </a:r>
            <a:endParaRPr lang="en-GB" sz="1400" dirty="0"/>
          </a:p>
        </p:txBody>
      </p:sp>
    </p:spTree>
    <p:extLst>
      <p:ext uri="{BB962C8B-B14F-4D97-AF65-F5344CB8AC3E}">
        <p14:creationId xmlns:p14="http://schemas.microsoft.com/office/powerpoint/2010/main" val="163983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5"/>
                </a:solidFill>
              </a:rPr>
              <a:t>                         </a:t>
            </a:r>
            <a:r>
              <a:rPr lang="en-US" b="1" dirty="0" smtClean="0">
                <a:solidFill>
                  <a:schemeClr val="accent5"/>
                </a:solidFill>
              </a:rPr>
              <a:t>Introduction </a:t>
            </a:r>
            <a:endParaRPr lang="en-GB" b="1" dirty="0">
              <a:solidFill>
                <a:schemeClr val="accent5"/>
              </a:solidFill>
            </a:endParaRPr>
          </a:p>
        </p:txBody>
      </p:sp>
      <p:sp>
        <p:nvSpPr>
          <p:cNvPr id="3" name="Content Placeholder 2"/>
          <p:cNvSpPr>
            <a:spLocks noGrp="1"/>
          </p:cNvSpPr>
          <p:nvPr>
            <p:ph idx="1"/>
          </p:nvPr>
        </p:nvSpPr>
        <p:spPr>
          <a:xfrm>
            <a:off x="838200" y="1324303"/>
            <a:ext cx="10515600" cy="4929352"/>
          </a:xfrm>
        </p:spPr>
        <p:txBody>
          <a:bodyPr>
            <a:normAutofit fontScale="85000" lnSpcReduction="20000"/>
          </a:bodyPr>
          <a:lstStyle/>
          <a:p>
            <a:pPr>
              <a:buFont typeface="Wingdings" panose="05000000000000000000" pitchFamily="2" charset="2"/>
              <a:buChar char="Ø"/>
            </a:pPr>
            <a:r>
              <a:rPr lang="en-US" dirty="0" smtClean="0"/>
              <a:t> The first amphibian decline was detected in the late 1980s</a:t>
            </a:r>
          </a:p>
          <a:p>
            <a:pPr>
              <a:buFont typeface="Wingdings" panose="05000000000000000000" pitchFamily="2" charset="2"/>
              <a:buChar char="Ø"/>
            </a:pPr>
            <a:r>
              <a:rPr lang="en-US" dirty="0" smtClean="0"/>
              <a:t>In the report released in 2004 by global assessment of amphibian, 32.5% of the world species were declining while in United States’ 31.7% was on the decline also. </a:t>
            </a:r>
          </a:p>
          <a:p>
            <a:pPr>
              <a:buFont typeface="Wingdings" panose="05000000000000000000" pitchFamily="2" charset="2"/>
              <a:buChar char="Ø"/>
            </a:pPr>
            <a:r>
              <a:rPr lang="en-US" dirty="0" smtClean="0"/>
              <a:t>The extinction rate of the amphibians was 211 time more than the background rate  according to Geological Survey’s Amphibian Research and Monitoring Initiative.</a:t>
            </a:r>
          </a:p>
          <a:p>
            <a:pPr>
              <a:buFont typeface="Wingdings" panose="05000000000000000000" pitchFamily="2" charset="2"/>
              <a:buChar char="Ø"/>
            </a:pPr>
            <a:r>
              <a:rPr lang="en-US" dirty="0"/>
              <a:t> G</a:t>
            </a:r>
            <a:r>
              <a:rPr lang="en-US" dirty="0" smtClean="0"/>
              <a:t>etting documented population rate change indeed required intensive studies hence using the AMRI data helped in conducting a quality research since they use repeated surveys to statistically account for the probability of knowing the species that is present.</a:t>
            </a:r>
          </a:p>
          <a:p>
            <a:pPr>
              <a:buFont typeface="Wingdings" panose="05000000000000000000" pitchFamily="2" charset="2"/>
              <a:buChar char="Ø"/>
            </a:pPr>
            <a:r>
              <a:rPr lang="en-US" dirty="0" smtClean="0"/>
              <a:t>Previously conducted research relied on individual data count which made it less reliable.</a:t>
            </a:r>
          </a:p>
          <a:p>
            <a:pPr>
              <a:buFont typeface="Wingdings" panose="05000000000000000000" pitchFamily="2" charset="2"/>
              <a:buChar char="Ø"/>
            </a:pPr>
            <a:r>
              <a:rPr lang="en-US" dirty="0" smtClean="0"/>
              <a:t>The research presented was one of the kind as it presented broad assessment of amphibians while still conforming to research recommendation.  </a:t>
            </a:r>
          </a:p>
          <a:p>
            <a:pPr>
              <a:buFont typeface="Wingdings" panose="05000000000000000000" pitchFamily="2" charset="2"/>
              <a:buChar char="Ø"/>
            </a:pPr>
            <a:endParaRPr lang="en-US" dirty="0" smtClean="0"/>
          </a:p>
          <a:p>
            <a:pPr marL="0" indent="0">
              <a:buNone/>
            </a:pPr>
            <a:endParaRPr lang="en-GB" dirty="0"/>
          </a:p>
        </p:txBody>
      </p:sp>
      <p:sp>
        <p:nvSpPr>
          <p:cNvPr id="4" name="Footer Placeholder 3"/>
          <p:cNvSpPr>
            <a:spLocks noGrp="1"/>
          </p:cNvSpPr>
          <p:nvPr>
            <p:ph type="ftr" sz="quarter" idx="11"/>
          </p:nvPr>
        </p:nvSpPr>
        <p:spPr>
          <a:xfrm>
            <a:off x="838199" y="6356350"/>
            <a:ext cx="10166131" cy="365125"/>
          </a:xfrm>
        </p:spPr>
        <p:txBody>
          <a:bodyPr/>
          <a:lstStyle/>
          <a:p>
            <a:r>
              <a:rPr lang="en-US" dirty="0" smtClean="0"/>
              <a:t>Carrying out research on different species varies with geographical location and habitats, thus the need for a broad view both internationally and in the United State to ensure accuracy and efficiency in the research</a:t>
            </a:r>
            <a:endParaRPr lang="en-GB" dirty="0"/>
          </a:p>
        </p:txBody>
      </p:sp>
    </p:spTree>
    <p:extLst>
      <p:ext uri="{BB962C8B-B14F-4D97-AF65-F5344CB8AC3E}">
        <p14:creationId xmlns:p14="http://schemas.microsoft.com/office/powerpoint/2010/main" val="1244473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smtClean="0"/>
              <a:t>                      </a:t>
            </a:r>
            <a:r>
              <a:rPr lang="en-US" dirty="0" smtClean="0">
                <a:solidFill>
                  <a:schemeClr val="accent5"/>
                </a:solidFill>
              </a:rPr>
              <a:t>Methods  used: </a:t>
            </a:r>
            <a:endParaRPr lang="en-GB"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Ø"/>
            </a:pPr>
            <a:r>
              <a:rPr lang="en-US" dirty="0" smtClean="0"/>
              <a:t> The Authors used estimates of occupancy that were available at armi.usgs.gov.</a:t>
            </a:r>
          </a:p>
          <a:p>
            <a:pPr>
              <a:buFont typeface="Wingdings" panose="05000000000000000000" pitchFamily="2" charset="2"/>
              <a:buChar char="Ø"/>
            </a:pPr>
            <a:r>
              <a:rPr lang="en-US" dirty="0" smtClean="0"/>
              <a:t>The null hypothesis was evaluated using the likelihood-ratio tests.</a:t>
            </a:r>
          </a:p>
          <a:p>
            <a:pPr>
              <a:buFont typeface="Wingdings" panose="05000000000000000000" pitchFamily="2" charset="2"/>
              <a:buChar char="Ø"/>
            </a:pPr>
            <a:r>
              <a:rPr lang="en-US" dirty="0" smtClean="0"/>
              <a:t>Delta method was used to get the annual rate of change. </a:t>
            </a:r>
          </a:p>
          <a:p>
            <a:pPr>
              <a:buFont typeface="Wingdings" panose="05000000000000000000" pitchFamily="2" charset="2"/>
              <a:buChar char="Ø"/>
            </a:pPr>
            <a:r>
              <a:rPr lang="en-US" dirty="0" smtClean="0"/>
              <a:t>For each study in AMRI, estimates generated used some form of repeated observation to detect amphibians.</a:t>
            </a:r>
          </a:p>
          <a:p>
            <a:pPr>
              <a:buFont typeface="Wingdings" panose="05000000000000000000" pitchFamily="2" charset="2"/>
              <a:buChar char="Ø"/>
            </a:pPr>
            <a:r>
              <a:rPr lang="en-US" dirty="0" smtClean="0"/>
              <a:t>The survey done was visual and it was used for logical reasons such as increasing the probability of species detection</a:t>
            </a:r>
          </a:p>
          <a:p>
            <a:pPr>
              <a:buFont typeface="Wingdings" panose="05000000000000000000" pitchFamily="2" charset="2"/>
              <a:buChar char="Ø"/>
            </a:pPr>
            <a:r>
              <a:rPr lang="en-US" dirty="0"/>
              <a:t> </a:t>
            </a:r>
            <a:r>
              <a:rPr lang="en-US" dirty="0" smtClean="0"/>
              <a:t>To estimate the location of the species, repeated observation were made.</a:t>
            </a:r>
          </a:p>
          <a:p>
            <a:pPr>
              <a:buFont typeface="Wingdings" panose="05000000000000000000" pitchFamily="2" charset="2"/>
              <a:buChar char="Ø"/>
            </a:pPr>
            <a:r>
              <a:rPr lang="en-US" dirty="0" smtClean="0"/>
              <a:t>Site used for the observation were included the pond, plot and a watershed.</a:t>
            </a:r>
          </a:p>
          <a:p>
            <a:pPr>
              <a:buFont typeface="Wingdings" panose="05000000000000000000" pitchFamily="2" charset="2"/>
              <a:buChar char="Ø"/>
            </a:pPr>
            <a:r>
              <a:rPr lang="en-US" dirty="0" smtClean="0"/>
              <a:t>Generalized linear mix model was used to estimate the mean occupancy </a:t>
            </a:r>
            <a:endParaRPr lang="en-GB" dirty="0"/>
          </a:p>
        </p:txBody>
      </p:sp>
      <p:sp>
        <p:nvSpPr>
          <p:cNvPr id="4" name="Footer Placeholder 3"/>
          <p:cNvSpPr>
            <a:spLocks noGrp="1"/>
          </p:cNvSpPr>
          <p:nvPr>
            <p:ph type="ftr" sz="quarter" idx="11"/>
          </p:nvPr>
        </p:nvSpPr>
        <p:spPr>
          <a:xfrm>
            <a:off x="1334815" y="6356350"/>
            <a:ext cx="7157544" cy="365125"/>
          </a:xfrm>
        </p:spPr>
        <p:txBody>
          <a:bodyPr/>
          <a:lstStyle/>
          <a:p>
            <a:r>
              <a:rPr lang="en-US" dirty="0" smtClean="0"/>
              <a:t>To evaluate the null hypothesis the likelihood-ratio tests was used. To obtain the annual rate of change the delta method was used. </a:t>
            </a:r>
            <a:endParaRPr lang="en-GB" dirty="0"/>
          </a:p>
        </p:txBody>
      </p:sp>
    </p:spTree>
    <p:extLst>
      <p:ext uri="{BB962C8B-B14F-4D97-AF65-F5344CB8AC3E}">
        <p14:creationId xmlns:p14="http://schemas.microsoft.com/office/powerpoint/2010/main" val="2133260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04" y="-800100"/>
            <a:ext cx="8819219" cy="1600200"/>
          </a:xfrm>
        </p:spPr>
        <p:txBody>
          <a:bodyPr/>
          <a:lstStyle/>
          <a:p>
            <a:r>
              <a:rPr lang="en-US" dirty="0"/>
              <a:t> </a:t>
            </a:r>
            <a:r>
              <a:rPr lang="en-US" dirty="0" smtClean="0"/>
              <a:t>                    Site location for monitoring purposes</a:t>
            </a:r>
            <a:endParaRPr lang="en-GB" dirty="0"/>
          </a:p>
        </p:txBody>
      </p:sp>
      <p:pic>
        <p:nvPicPr>
          <p:cNvPr id="4" name="Content Placeholder 3"/>
          <p:cNvPicPr>
            <a:picLocks noGrp="1" noChangeAspect="1"/>
          </p:cNvPicPr>
          <p:nvPr>
            <p:ph type="pic" idx="1"/>
          </p:nvPr>
        </p:nvPicPr>
        <p:blipFill>
          <a:blip r:embed="rId2">
            <a:extLst>
              <a:ext uri="{28A0092B-C50C-407E-A947-70E740481C1C}">
                <a14:useLocalDpi xmlns:a14="http://schemas.microsoft.com/office/drawing/2010/main" val="0"/>
              </a:ext>
            </a:extLst>
          </a:blip>
          <a:srcRect l="2570" r="2570"/>
          <a:stretch>
            <a:fillRect/>
          </a:stretch>
        </p:blipFill>
        <p:spPr/>
      </p:pic>
      <p:sp>
        <p:nvSpPr>
          <p:cNvPr id="5" name="Text Placeholder 4"/>
          <p:cNvSpPr>
            <a:spLocks noGrp="1"/>
          </p:cNvSpPr>
          <p:nvPr>
            <p:ph type="body" sz="half" idx="2"/>
          </p:nvPr>
        </p:nvSpPr>
        <p:spPr/>
        <p:txBody>
          <a:bodyPr/>
          <a:lstStyle/>
          <a:p>
            <a:endParaRPr lang="en-US" dirty="0" smtClean="0"/>
          </a:p>
          <a:p>
            <a:endParaRPr lang="en-US" dirty="0"/>
          </a:p>
          <a:p>
            <a:endParaRPr lang="en-US" dirty="0" smtClean="0"/>
          </a:p>
          <a:p>
            <a:endParaRPr lang="en-US" dirty="0"/>
          </a:p>
          <a:p>
            <a:pPr marL="285750" indent="-285750">
              <a:buFont typeface="Wingdings" panose="05000000000000000000" pitchFamily="2" charset="2"/>
              <a:buChar char="Ø"/>
            </a:pPr>
            <a:r>
              <a:rPr lang="en-US" dirty="0" smtClean="0"/>
              <a:t>The research used the ponds, watershed and plots to do the survey</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smtClean="0"/>
              <a:t>For efficiency each site was the area within the hearing distance of a point-survey location</a:t>
            </a:r>
            <a:endParaRPr lang="en-GB" dirty="0"/>
          </a:p>
        </p:txBody>
      </p:sp>
    </p:spTree>
    <p:extLst>
      <p:ext uri="{BB962C8B-B14F-4D97-AF65-F5344CB8AC3E}">
        <p14:creationId xmlns:p14="http://schemas.microsoft.com/office/powerpoint/2010/main" val="2268880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394" y="457200"/>
            <a:ext cx="10955994" cy="1600200"/>
          </a:xfrm>
        </p:spPr>
        <p:txBody>
          <a:bodyPr/>
          <a:lstStyle/>
          <a:p>
            <a:r>
              <a:rPr lang="en-US" dirty="0" smtClean="0"/>
              <a:t>               </a:t>
            </a:r>
            <a:r>
              <a:rPr lang="en-US" b="1" dirty="0" smtClean="0"/>
              <a:t>Data Analysis According to number of year monitored  </a:t>
            </a:r>
            <a:endParaRPr lang="en-GB" b="1" dirty="0"/>
          </a:p>
        </p:txBody>
      </p:sp>
      <mc:AlternateContent xmlns:mc="http://schemas.openxmlformats.org/markup-compatibility/2006">
        <mc:Choice xmlns:cx1="http://schemas.microsoft.com/office/drawing/2015/9/8/chartex" Requires="cx1">
          <p:graphicFrame>
            <p:nvGraphicFramePr>
              <p:cNvPr id="15" name="Content Placeholder 14"/>
              <p:cNvGraphicFramePr>
                <a:graphicFrameLocks noGrp="1"/>
              </p:cNvGraphicFramePr>
              <p:nvPr>
                <p:ph idx="1"/>
                <p:extLst>
                  <p:ext uri="{D42A27DB-BD31-4B8C-83A1-F6EECF244321}">
                    <p14:modId xmlns:p14="http://schemas.microsoft.com/office/powerpoint/2010/main" val="2648327455"/>
                  </p:ext>
                </p:extLst>
              </p:nvPr>
            </p:nvGraphicFramePr>
            <p:xfrm>
              <a:off x="5183188" y="2057400"/>
              <a:ext cx="6172200" cy="3803650"/>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15" name="Content Placeholder 14"/>
              <p:cNvPicPr>
                <a:picLocks noGrp="1" noRot="1" noChangeAspect="1" noMove="1" noResize="1" noEditPoints="1" noAdjustHandles="1" noChangeArrowheads="1" noChangeShapeType="1"/>
              </p:cNvPicPr>
              <p:nvPr/>
            </p:nvPicPr>
            <p:blipFill>
              <a:blip r:embed="rId3"/>
              <a:stretch>
                <a:fillRect/>
              </a:stretch>
            </p:blipFill>
            <p:spPr>
              <a:xfrm>
                <a:off x="5183188" y="2057400"/>
                <a:ext cx="6172200" cy="3803650"/>
              </a:xfrm>
              <a:prstGeom prst="rect">
                <a:avLst/>
              </a:prstGeom>
            </p:spPr>
          </p:pic>
        </mc:Fallback>
      </mc:AlternateContent>
      <p:sp>
        <p:nvSpPr>
          <p:cNvPr id="4" name="Text Placeholder 3"/>
          <p:cNvSpPr>
            <a:spLocks noGrp="1"/>
          </p:cNvSpPr>
          <p:nvPr>
            <p:ph type="body" sz="half" idx="2"/>
          </p:nvPr>
        </p:nvSpPr>
        <p:spPr/>
        <p:txBody>
          <a:bodyPr/>
          <a:lstStyle/>
          <a:p>
            <a:pPr marL="285750" indent="-285750">
              <a:buFont typeface="Wingdings" panose="05000000000000000000" pitchFamily="2" charset="2"/>
              <a:buChar char="Ø"/>
            </a:pPr>
            <a:r>
              <a:rPr lang="en-US" sz="2400" dirty="0" smtClean="0"/>
              <a:t>Each year and mean trends in occupancy for each time series of estimates a generalized-linear mixed model was used. </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sz="2800" dirty="0" smtClean="0"/>
              <a:t>Lme4 package was used in the R language of programming </a:t>
            </a:r>
            <a:endParaRPr lang="en-GB" sz="2800" dirty="0"/>
          </a:p>
        </p:txBody>
      </p:sp>
    </p:spTree>
    <p:extLst>
      <p:ext uri="{BB962C8B-B14F-4D97-AF65-F5344CB8AC3E}">
        <p14:creationId xmlns:p14="http://schemas.microsoft.com/office/powerpoint/2010/main" val="2075795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5"/>
                </a:solidFill>
              </a:rPr>
              <a:t>   Results  </a:t>
            </a:r>
            <a:endParaRPr lang="en-GB" dirty="0">
              <a:solidFill>
                <a:schemeClr val="accent5"/>
              </a:solidFill>
            </a:endParaRPr>
          </a:p>
        </p:txBody>
      </p:sp>
      <p:sp>
        <p:nvSpPr>
          <p:cNvPr id="3" name="Content Placeholder 2"/>
          <p:cNvSpPr>
            <a:spLocks noGrp="1"/>
          </p:cNvSpPr>
          <p:nvPr>
            <p:ph idx="1"/>
          </p:nvPr>
        </p:nvSpPr>
        <p:spPr>
          <a:xfrm>
            <a:off x="367862" y="1825624"/>
            <a:ext cx="10985938" cy="4648747"/>
          </a:xfrm>
        </p:spPr>
        <p:txBody>
          <a:bodyPr/>
          <a:lstStyle/>
          <a:p>
            <a:pPr>
              <a:buFont typeface="Wingdings" panose="05000000000000000000" pitchFamily="2" charset="2"/>
              <a:buChar char="Ø"/>
            </a:pPr>
            <a:r>
              <a:rPr lang="en-US" dirty="0" smtClean="0"/>
              <a:t> ARMI, generated 612 estimates in 2002 to 2011 of the probability of site occupancy for 108 time series.</a:t>
            </a:r>
          </a:p>
          <a:p>
            <a:pPr>
              <a:buFont typeface="Wingdings" panose="05000000000000000000" pitchFamily="2" charset="2"/>
              <a:buChar char="Ø"/>
            </a:pPr>
            <a:r>
              <a:rPr lang="en-US" dirty="0" smtClean="0"/>
              <a:t>Mean annual declined across time at the rate of -3.7%</a:t>
            </a:r>
          </a:p>
          <a:p>
            <a:pPr>
              <a:buFont typeface="Wingdings" panose="05000000000000000000" pitchFamily="2" charset="2"/>
              <a:buChar char="Ø"/>
            </a:pPr>
            <a:r>
              <a:rPr lang="en-US" dirty="0" smtClean="0"/>
              <a:t>The mean for endangered, vulnerable and near threatened categories was found to be having a mean trend of -11.6%</a:t>
            </a:r>
          </a:p>
          <a:p>
            <a:pPr>
              <a:buFont typeface="Wingdings" panose="05000000000000000000" pitchFamily="2" charset="2"/>
              <a:buChar char="Ø"/>
            </a:pPr>
            <a:r>
              <a:rPr lang="en-US" dirty="0" smtClean="0"/>
              <a:t>There was no geographical differences in relation to the rate of change in estimates</a:t>
            </a:r>
          </a:p>
          <a:p>
            <a:pPr>
              <a:buFont typeface="Wingdings" panose="05000000000000000000" pitchFamily="2" charset="2"/>
              <a:buChar char="Ø"/>
            </a:pPr>
            <a:r>
              <a:rPr lang="en-US" dirty="0" smtClean="0"/>
              <a:t>Separate model that analyzed individual species was used  and data was found to be sparse for most species.</a:t>
            </a:r>
            <a:endParaRPr lang="en-GB" dirty="0"/>
          </a:p>
        </p:txBody>
      </p:sp>
    </p:spTree>
    <p:extLst>
      <p:ext uri="{BB962C8B-B14F-4D97-AF65-F5344CB8AC3E}">
        <p14:creationId xmlns:p14="http://schemas.microsoft.com/office/powerpoint/2010/main" val="1659409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5"/>
                </a:solidFill>
              </a:rPr>
              <a:t>                       Discussion </a:t>
            </a:r>
            <a:endParaRPr lang="en-GB" dirty="0">
              <a:solidFill>
                <a:schemeClr val="accent5"/>
              </a:solidFill>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smtClean="0"/>
              <a:t> To understand the rate of change in amphibian patch occupancy, unbiased data is vital.</a:t>
            </a:r>
          </a:p>
          <a:p>
            <a:pPr>
              <a:buFont typeface="Wingdings" panose="05000000000000000000" pitchFamily="2" charset="2"/>
              <a:buChar char="Ø"/>
            </a:pPr>
            <a:r>
              <a:rPr lang="en-US" dirty="0"/>
              <a:t> T</a:t>
            </a:r>
            <a:r>
              <a:rPr lang="en-US" dirty="0" smtClean="0"/>
              <a:t>he finding suggests that the IUCN threat status has been underestimated for some of these species</a:t>
            </a:r>
          </a:p>
          <a:p>
            <a:pPr>
              <a:buFont typeface="Wingdings" panose="05000000000000000000" pitchFamily="2" charset="2"/>
              <a:buChar char="Ø"/>
            </a:pPr>
            <a:r>
              <a:rPr lang="en-US" dirty="0" smtClean="0"/>
              <a:t>Primary hypothesis were land use change, disease, global climate change and interactions of the equivalent factors were used to explain the amphibian decline.</a:t>
            </a:r>
          </a:p>
          <a:p>
            <a:pPr>
              <a:buFont typeface="Wingdings" panose="05000000000000000000" pitchFamily="2" charset="2"/>
              <a:buChar char="Ø"/>
            </a:pPr>
            <a:r>
              <a:rPr lang="en-US" dirty="0" smtClean="0"/>
              <a:t>Climate change role in amphibian decline is difficult to evaluate for a short period of time. </a:t>
            </a:r>
          </a:p>
          <a:p>
            <a:pPr>
              <a:buFont typeface="Wingdings" panose="05000000000000000000" pitchFamily="2" charset="2"/>
              <a:buChar char="Ø"/>
            </a:pPr>
            <a:r>
              <a:rPr lang="en-US" dirty="0" smtClean="0"/>
              <a:t>Methods used suggested a decline in all subsets of data examined. </a:t>
            </a:r>
            <a:endParaRPr lang="en-GB" dirty="0"/>
          </a:p>
        </p:txBody>
      </p:sp>
    </p:spTree>
    <p:extLst>
      <p:ext uri="{BB962C8B-B14F-4D97-AF65-F5344CB8AC3E}">
        <p14:creationId xmlns:p14="http://schemas.microsoft.com/office/powerpoint/2010/main" val="2644231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5"/>
                </a:solidFill>
              </a:rPr>
              <a:t>   </a:t>
            </a:r>
            <a:r>
              <a:rPr lang="en-US" sz="8800" dirty="0" smtClean="0">
                <a:solidFill>
                  <a:schemeClr val="accent5"/>
                </a:solidFill>
              </a:rPr>
              <a:t>Conclusion</a:t>
            </a:r>
            <a:r>
              <a:rPr lang="en-US" dirty="0" smtClean="0">
                <a:solidFill>
                  <a:schemeClr val="accent5"/>
                </a:solidFill>
              </a:rPr>
              <a:t> </a:t>
            </a:r>
            <a:endParaRPr lang="en-GB" dirty="0">
              <a:solidFill>
                <a:schemeClr val="accent5"/>
              </a:solidFill>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3200" dirty="0" smtClean="0"/>
              <a:t>Amphibians are declining in the </a:t>
            </a:r>
            <a:r>
              <a:rPr lang="en-US" sz="3200" dirty="0"/>
              <a:t>U</a:t>
            </a:r>
            <a:r>
              <a:rPr lang="en-US" sz="3200" dirty="0" smtClean="0"/>
              <a:t>nited State</a:t>
            </a:r>
          </a:p>
          <a:p>
            <a:pPr>
              <a:buFont typeface="Wingdings" panose="05000000000000000000" pitchFamily="2" charset="2"/>
              <a:buChar char="Ø"/>
            </a:pPr>
            <a:r>
              <a:rPr lang="en-US" sz="3200" dirty="0" smtClean="0"/>
              <a:t>Notably the decline are high on the land owned by federal agencies</a:t>
            </a:r>
          </a:p>
          <a:p>
            <a:pPr>
              <a:buFont typeface="Wingdings" panose="05000000000000000000" pitchFamily="2" charset="2"/>
              <a:buChar char="Ø"/>
            </a:pPr>
            <a:r>
              <a:rPr lang="en-US" sz="3200" dirty="0" smtClean="0"/>
              <a:t>National Park services recorded the highest decline .</a:t>
            </a:r>
          </a:p>
          <a:p>
            <a:pPr>
              <a:buFont typeface="Wingdings" panose="05000000000000000000" pitchFamily="2" charset="2"/>
              <a:buChar char="Ø"/>
            </a:pPr>
            <a:r>
              <a:rPr lang="en-US" sz="3200" dirty="0" smtClean="0"/>
              <a:t>Management policy advocates for the protection of the ecosystem.</a:t>
            </a:r>
          </a:p>
          <a:p>
            <a:pPr>
              <a:buFont typeface="Wingdings" panose="05000000000000000000" pitchFamily="2" charset="2"/>
              <a:buChar char="Ø"/>
            </a:pPr>
            <a:r>
              <a:rPr lang="en-US" sz="3200" dirty="0" smtClean="0"/>
              <a:t>The decline is more severe than it was earlier though hence the need for increased attention to protect the amphibians. </a:t>
            </a:r>
            <a:endParaRPr lang="en-GB" sz="3200" dirty="0"/>
          </a:p>
        </p:txBody>
      </p:sp>
    </p:spTree>
    <p:extLst>
      <p:ext uri="{BB962C8B-B14F-4D97-AF65-F5344CB8AC3E}">
        <p14:creationId xmlns:p14="http://schemas.microsoft.com/office/powerpoint/2010/main" val="5809817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248</TotalTime>
  <Words>869</Words>
  <Application>Microsoft Office PowerPoint</Application>
  <PresentationFormat>Widescreen</PresentationFormat>
  <Paragraphs>67</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Wingdings</vt:lpstr>
      <vt:lpstr>Office Theme</vt:lpstr>
      <vt:lpstr>Trends in Amphibian Occupancy in the United States</vt:lpstr>
      <vt:lpstr>    Purpose of the study: </vt:lpstr>
      <vt:lpstr>          Outline:</vt:lpstr>
      <vt:lpstr>                         Introduction </vt:lpstr>
      <vt:lpstr>                       Methods  used: </vt:lpstr>
      <vt:lpstr>                     Site location for monitoring purposes</vt:lpstr>
      <vt:lpstr>               Data Analysis According to number of year monitored  </vt:lpstr>
      <vt:lpstr>   Results  </vt:lpstr>
      <vt:lpstr>                       Discussion </vt:lpstr>
      <vt:lpstr>   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Trends in Amphibian Occupancy in the United States</dc:title>
  <dc:creator>user</dc:creator>
  <cp:lastModifiedBy>user</cp:lastModifiedBy>
  <cp:revision>25</cp:revision>
  <dcterms:created xsi:type="dcterms:W3CDTF">2020-10-14T14:32:04Z</dcterms:created>
  <dcterms:modified xsi:type="dcterms:W3CDTF">2020-10-14T18:40:59Z</dcterms:modified>
</cp:coreProperties>
</file>